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webp" ContentType="image/webp"/>
  <Override PartName="/ppt/media/image17.webp" ContentType="image/webp"/>
  <Override PartName="/ppt/media/image18.webp" ContentType="image/webp"/>
  <Override PartName="/ppt/media/image19.webp" ContentType="image/webp"/>
  <Override PartName="/ppt/media/image2.webp" ContentType="image/webp"/>
  <Override PartName="/ppt/media/image20.webp" ContentType="image/webp"/>
  <Override PartName="/ppt/media/image21.webp" ContentType="image/webp"/>
  <Override PartName="/ppt/media/image22.webp" ContentType="image/webp"/>
  <Override PartName="/ppt/media/image3.webp" ContentType="image/webp"/>
  <Override PartName="/ppt/media/image4.webp" ContentType="image/webp"/>
  <Override PartName="/ppt/media/image5.webp" ContentType="image/webp"/>
  <Override PartName="/ppt/media/image6.webp" ContentType="image/webp"/>
  <Override PartName="/ppt/media/image8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84" r:id="rId5"/>
    <p:sldId id="285" r:id="rId6"/>
    <p:sldId id="286" r:id="rId7"/>
    <p:sldId id="258" r:id="rId8"/>
    <p:sldId id="287" r:id="rId9"/>
    <p:sldId id="288" r:id="rId10"/>
    <p:sldId id="289" r:id="rId11"/>
    <p:sldId id="261" r:id="rId12"/>
    <p:sldId id="265" r:id="rId13"/>
    <p:sldId id="270" r:id="rId14"/>
    <p:sldId id="271" r:id="rId15"/>
    <p:sldId id="272" r:id="rId16"/>
    <p:sldId id="273" r:id="rId17"/>
    <p:sldId id="275" r:id="rId18"/>
    <p:sldId id="290" r:id="rId19"/>
    <p:sldId id="267" r:id="rId20"/>
    <p:sldId id="280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web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ebp"/><Relationship Id="rId1" Type="http://schemas.openxmlformats.org/officeDocument/2006/relationships/image" Target="../media/image18.web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zhuanlan.zhihu.com/p/652632988" TargetMode="External"/><Relationship Id="rId1" Type="http://schemas.openxmlformats.org/officeDocument/2006/relationships/image" Target="../media/image20.web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web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web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thepaper.cn/newsDetail_forward_25263638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ebp"/><Relationship Id="rId1" Type="http://schemas.openxmlformats.org/officeDocument/2006/relationships/image" Target="../media/image2.web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github.com/features/copilot" TargetMode="External"/><Relationship Id="rId1" Type="http://schemas.openxmlformats.org/officeDocument/2006/relationships/image" Target="../media/image4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webp"/><Relationship Id="rId1" Type="http://schemas.openxmlformats.org/officeDocument/2006/relationships/image" Target="../media/image5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ebp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webp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AI Agent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13685" y="3825558"/>
            <a:ext cx="9144000" cy="1655762"/>
          </a:xfrm>
        </p:spPr>
        <p:txBody>
          <a:bodyPr/>
          <a:p>
            <a:r>
              <a:rPr lang="en-US" altLang="zh-CN"/>
              <a:t>——</a:t>
            </a:r>
            <a:r>
              <a:rPr lang="zh-CN" altLang="en-US"/>
              <a:t>智谱</a:t>
            </a:r>
            <a:r>
              <a:rPr lang="en-US" altLang="zh-CN"/>
              <a:t>AI</a:t>
            </a:r>
            <a:r>
              <a:rPr lang="zh-CN" altLang="en-US"/>
              <a:t>智能体平台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百度飞浆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</p:blipFill>
        <p:spPr>
          <a:xfrm>
            <a:off x="944245" y="1576705"/>
            <a:ext cx="9291955" cy="51422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GLM</a:t>
            </a:r>
            <a:r>
              <a:rPr lang="zh-CN" altLang="en-US"/>
              <a:t>大模型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pPr fontAlgn="auto">
              <a:lnSpc>
                <a:spcPct val="150000"/>
              </a:lnSpc>
              <a:spcAft>
                <a:spcPts val="1000"/>
              </a:spcAft>
            </a:pPr>
            <a:r>
              <a:rPr lang="zh-CN" altLang="en-US"/>
              <a:t>在GPT-3、BERT、T5等大模型发布之后，预训练语言模型四大体可分为GPT系列的自回归模型、BERT系列的自编码模型、T5系列的编码-解码模型，它们每一个都在各自的领域上表现不俗，但是没有一个预训练模型只能够很好地完成所有任务。为了应对这一挑战，由清华大学实验室和智谱 A</a:t>
            </a:r>
            <a:r>
              <a:rPr lang="en-US" altLang="zh-CN"/>
              <a:t>I</a:t>
            </a:r>
            <a:r>
              <a:rPr lang="zh-CN" altLang="en-US"/>
              <a:t>共同研发的一款通用预训练语言模型GLM(Generative Language Model)也紧随其后陆续登场，它在自然语言理解NLU、条件文本生成conditional 和非条件文本生成unconditional generation任务上都有着不错的表现。从而在竞争激烈的大模型领域呈现着一抹中国色。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智谱 AI 的 GLM-4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fontAlgn="auto">
              <a:lnSpc>
                <a:spcPct val="150000"/>
              </a:lnSpc>
              <a:spcAft>
                <a:spcPts val="1000"/>
              </a:spcAft>
            </a:pPr>
            <a:r>
              <a:rPr lang="zh-CN" altLang="en-US"/>
              <a:t>根据CLiB中⽂⼤模型能⼒评测榜单，GLM-4-9B-Chat 是 10B 以下各项综合能⼒最强的模型，在多个维度的能⼒评测中都名列前茅，包括分类能⼒、信息抽取能⼒、阅读理解能⼒、数据分析能⼒、中⽂编码效率、中⽂指令遵从等。</a:t>
            </a:r>
            <a:endParaRPr lang="zh-CN" altLang="en-US"/>
          </a:p>
          <a:p>
            <a:pPr fontAlgn="auto">
              <a:lnSpc>
                <a:spcPct val="150000"/>
              </a:lnSpc>
              <a:spcAft>
                <a:spcPts val="1000"/>
              </a:spcAft>
            </a:pPr>
            <a:r>
              <a:rPr lang="zh-CN" altLang="en-US"/>
              <a:t>GLM-4-9B 是智谱 AI 推出的最新⼀代预训练模型 GLM-4 系列中的开源版本。 在语义、数学、推理、代码和知识等多⽅⾯的数据集测评中， GLM-4-9B 及其⼈类偏好对⻬的版本 GLM-4-9B-Chat 均表现出超越 Llama-3-8B 的卓越性能。除了能进⾏多轮对话，GLM-4-9B-Chat 还具备⽹⻚浏览、代码执⾏、⾃定义⼯具调⽤（FunctionCall）和⻓⽂本推理（⽀持最⼤ 128K 上下⽂）等⾼级功能。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0430" y="107950"/>
            <a:ext cx="10515600" cy="1325563"/>
          </a:xfrm>
        </p:spPr>
        <p:txBody>
          <a:bodyPr/>
          <a:p>
            <a:r>
              <a:rPr lang="zh-CN" altLang="en-US"/>
              <a:t>智谱 AI 的 GLM-4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7265" y="1162685"/>
            <a:ext cx="8258810" cy="5506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56000" y="5302568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spcAft>
                <a:spcPts val="500"/>
              </a:spcAft>
              <a:buClrTx/>
              <a:buSzTx/>
              <a:buFontTx/>
            </a:pPr>
            <a:r>
              <a:rPr lang="zh-CN" altLang="en-US" sz="1600" b="0" i="0">
                <a:solidFill>
                  <a:srgbClr val="333333"/>
                </a:solidFill>
                <a:highlight>
                  <a:srgbClr val="FFFF00"/>
                </a:highlight>
                <a:latin typeface="+mn-ea"/>
                <a:cs typeface="+mn-ea"/>
              </a:rPr>
              <a:t>不过，GLMs的目标用户并非企业和资深开发者。这是一款面向普通用户的Agent生成器，目前用户只能在“智谱清言”移动端和网页端上发布Agent，而不能够发布独立的App版本。</a:t>
            </a:r>
            <a:endParaRPr lang="zh-CN" altLang="en-US" sz="1600" b="0" i="0">
              <a:solidFill>
                <a:srgbClr val="333333"/>
              </a:solidFill>
              <a:highlight>
                <a:srgbClr val="FFFF00"/>
              </a:highlight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/>
          <a:p>
            <a:r>
              <a:rPr lang="en-US" altLang="zh-CN"/>
              <a:t>2.</a:t>
            </a:r>
            <a:r>
              <a:rPr lang="zh-CN" altLang="en-US"/>
              <a:t>大模型开发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</p:blipFill>
        <p:spPr>
          <a:xfrm>
            <a:off x="1688783" y="2381885"/>
            <a:ext cx="89439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6535"/>
            <a:ext cx="10515600" cy="1325563"/>
          </a:xfrm>
        </p:spPr>
        <p:txBody>
          <a:bodyPr/>
          <a:p>
            <a:r>
              <a:rPr lang="zh-CN" altLang="en-US"/>
              <a:t>大模型开发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</p:blipFill>
        <p:spPr>
          <a:xfrm>
            <a:off x="838200" y="1946910"/>
            <a:ext cx="8853170" cy="162687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</p:blipFill>
        <p:spPr>
          <a:xfrm>
            <a:off x="838200" y="3957320"/>
            <a:ext cx="10733405" cy="1329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大模型开发整理流程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384810" y="2051050"/>
            <a:ext cx="11422380" cy="4192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92215" y="4404360"/>
            <a:ext cx="14630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333333"/>
                </a:solidFill>
                <a:latin typeface="Verdana" panose="020B0604030504040204"/>
                <a:ea typeface="Verdana" panose="020B0604030504040204"/>
                <a:sym typeface="+mn-ea"/>
                <a:hlinkClick r:id="rId2" action="ppaction://hlinkfile"/>
              </a:rPr>
              <a:t>提示词工程</a:t>
            </a:r>
            <a:endParaRPr lang="zh-CN" altLang="en-US" sz="1600">
              <a:solidFill>
                <a:srgbClr val="333333"/>
              </a:solidFill>
              <a:latin typeface="Verdana" panose="020B0604030504040204"/>
              <a:ea typeface="Verdana" panose="020B0604030504040204"/>
              <a:sym typeface="+mn-ea"/>
              <a:hlinkClick r:id="rId2" action="ppaction://hlinkfil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项目流程简析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1976120" y="1329690"/>
            <a:ext cx="8239760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3.1 基于 LangChain 框架进行开发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38200" y="1449705"/>
            <a:ext cx="391160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搭建一个基于大模型的个人知识库助手，基于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LangChain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框架搭建，核心技术包括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LLM API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调用、向量数据库、检索问答链等。项目整体架构如图：</a:t>
            </a:r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4864100" y="1449705"/>
            <a:ext cx="6489700" cy="4942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3.2 </a:t>
            </a:r>
            <a:r>
              <a:rPr lang="zh-CN" altLang="en-US"/>
              <a:t>项目逻辑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1659890"/>
            <a:ext cx="5258435" cy="47694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1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、用户：可以通过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run_gradio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或者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run_api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启动整个服务；</a:t>
            </a:r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2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、服务层调用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qa_chain.py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或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chat_qa_chain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实例化对话检索链对象，实现全部核心功能；</a:t>
            </a:r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3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、服务层和应用层都可以调用、切换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prompt_template.py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中的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prompt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模板来实现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prompt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的迭代；</a:t>
            </a:r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4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、也可以直接调用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call_llm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中的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get_completion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函数来实现不使用数据库的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LLM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；</a:t>
            </a:r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5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、应用层调用已存在的数据库和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llm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中的自定义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LLM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来构建检索链；</a:t>
            </a:r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endParaRPr lang="zh-CN" altLang="en-US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  <a:p>
            <a:pPr marL="0" indent="0"/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6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、如果数据库不存在，应用层调用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create_db.py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创建数据库，该脚本可以使用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openai embedding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也可以使用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embedding.py </a:t>
            </a:r>
            <a:r>
              <a:rPr lang="zh-CN" altLang="en-US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中的自定义 </a:t>
            </a:r>
            <a:r>
              <a:rPr lang="en-US" altLang="zh-CN" sz="1600" b="0" i="0">
                <a:solidFill>
                  <a:srgbClr val="333333"/>
                </a:solidFill>
                <a:latin typeface="Verdana" panose="020B0604030504040204"/>
                <a:ea typeface="Verdana" panose="020B0604030504040204"/>
              </a:rPr>
              <a:t>embedding</a:t>
            </a:r>
            <a:endParaRPr lang="en-US" altLang="zh-CN" sz="1600" b="0" i="0">
              <a:solidFill>
                <a:srgbClr val="333333"/>
              </a:solidFill>
              <a:latin typeface="Verdana" panose="020B0604030504040204"/>
              <a:ea typeface="Verdana" panose="020B060403050404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1.AI Agent</a:t>
            </a:r>
            <a:r>
              <a:rPr lang="zh-CN" altLang="en-US"/>
              <a:t>（人工智能代理）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</p:blipFill>
        <p:spPr>
          <a:xfrm>
            <a:off x="760730" y="1864995"/>
            <a:ext cx="5956935" cy="4269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0730" y="1431290"/>
            <a:ext cx="596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比尔·盖茨：AI智能体即将彻底改变我们使用计算机的方式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 什么是AI Agent (LLM Agent)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</p:blipFill>
        <p:spPr>
          <a:xfrm>
            <a:off x="696595" y="2028190"/>
            <a:ext cx="6680200" cy="2996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69068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Aft>
                <a:spcPct val="60000"/>
              </a:spcAft>
            </a:pPr>
            <a:r>
              <a:rPr lang="en-US" altLang="zh-CN" sz="1600" b="0" i="0">
                <a:solidFill>
                  <a:srgbClr val="191B1F"/>
                </a:solidFill>
                <a:latin typeface="-apple-system"/>
                <a:ea typeface="-apple-system"/>
              </a:rPr>
              <a:t>AI Agent </a:t>
            </a:r>
            <a:r>
              <a:rPr lang="zh-CN" altLang="en-US" sz="1600" b="0" i="0">
                <a:solidFill>
                  <a:srgbClr val="191B1F"/>
                </a:solidFill>
                <a:latin typeface="-apple-system"/>
                <a:ea typeface="-apple-system"/>
              </a:rPr>
              <a:t>的定义</a:t>
            </a:r>
            <a:endParaRPr lang="zh-CN" altLang="en-US" sz="1600" b="0" i="0">
              <a:solidFill>
                <a:srgbClr val="191B1F"/>
              </a:solidFill>
              <a:latin typeface="-apple-system"/>
              <a:ea typeface="-apple-system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</p:blipFill>
        <p:spPr>
          <a:xfrm>
            <a:off x="4490720" y="3340735"/>
            <a:ext cx="7378700" cy="2927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AI Agent的意义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2722245" y="2221865"/>
            <a:ext cx="6748145" cy="4099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6960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华文隶书" panose="02010800040101010101" charset="-122"/>
                <a:ea typeface="华文隶书" panose="02010800040101010101" charset="-122"/>
                <a:sym typeface="汉仪太极体简" panose="02010600000101010101" charset="-122"/>
              </a:rPr>
              <a:t>人机协同模式</a:t>
            </a:r>
            <a:endParaRPr lang="zh-CN" altLang="en-US" sz="2400" b="1">
              <a:latin typeface="华文隶书" panose="02010800040101010101" charset="-122"/>
              <a:ea typeface="华文隶书" panose="02010800040101010101" charset="-122"/>
              <a:sym typeface="汉仪太极体简" panose="02010600000101010101" charset="-122"/>
            </a:endParaRPr>
          </a:p>
        </p:txBody>
      </p:sp>
      <p:sp>
        <p:nvSpPr>
          <p:cNvPr id="6" name="文本框 5">
            <a:hlinkClick r:id="rId2" action="ppaction://hlinkfile"/>
          </p:cNvPr>
          <p:cNvSpPr txBox="1"/>
          <p:nvPr/>
        </p:nvSpPr>
        <p:spPr>
          <a:xfrm>
            <a:off x="3913505" y="6321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https://github.com/features/copilot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AI Agent与软件开发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</p:blipFill>
        <p:spPr>
          <a:xfrm>
            <a:off x="838200" y="1691005"/>
            <a:ext cx="7574280" cy="445325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</p:blipFill>
        <p:spPr>
          <a:xfrm>
            <a:off x="1242060" y="1860550"/>
            <a:ext cx="9886950" cy="4137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1975" y="146145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zh-CN" altLang="en-US" sz="2000" b="0" i="0">
                <a:solidFill>
                  <a:srgbClr val="FF0000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软件架构范式迁移</a:t>
            </a:r>
            <a:endParaRPr lang="zh-CN" altLang="en-US" sz="2000" b="0" i="0">
              <a:solidFill>
                <a:srgbClr val="FF0000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9305" y="365125"/>
            <a:ext cx="10515600" cy="1325563"/>
          </a:xfrm>
        </p:spPr>
        <p:txBody>
          <a:bodyPr/>
          <a:p>
            <a:r>
              <a:rPr lang="zh-CN" altLang="en-US">
                <a:sym typeface="+mn-ea"/>
              </a:rPr>
              <a:t>智</a:t>
            </a:r>
            <a:r>
              <a:rPr lang="en-US" altLang="zh-CN">
                <a:sym typeface="+mn-ea"/>
              </a:rPr>
              <a:t>能体应用</a:t>
            </a:r>
            <a:r>
              <a:rPr lang="zh-CN" altLang="en-US">
                <a:sym typeface="+mn-ea"/>
              </a:rPr>
              <a:t>概述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" y="1691005"/>
            <a:ext cx="8134350" cy="184785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</p:blipFill>
        <p:spPr>
          <a:xfrm>
            <a:off x="7477125" y="2479040"/>
            <a:ext cx="4397375" cy="4197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60195" y="416306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/>
              <a:t>AutoGPT</a:t>
            </a:r>
            <a:r>
              <a:rPr lang="zh-CN" altLang="en-US" sz="4800"/>
              <a:t>：</a:t>
            </a:r>
            <a:endParaRPr lang="zh-CN" altLang="en-US"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智</a:t>
            </a:r>
            <a:r>
              <a:rPr lang="en-US" altLang="zh-CN">
                <a:sym typeface="+mn-ea"/>
              </a:rPr>
              <a:t>能体应用</a:t>
            </a:r>
            <a:r>
              <a:rPr lang="zh-CN" altLang="en-US">
                <a:sym typeface="+mn-ea"/>
              </a:rPr>
              <a:t>概述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1540" y="4712018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buClrTx/>
              <a:buSzTx/>
              <a:buFontTx/>
            </a:pPr>
            <a:r>
              <a:rPr lang="en-US" altLang="zh-CN" sz="4800" b="0" i="0"/>
              <a:t>2 AutoGen</a:t>
            </a:r>
            <a:endParaRPr lang="en-US" altLang="zh-CN" sz="4800" b="0" i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" y="1597660"/>
            <a:ext cx="9029700" cy="28956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</p:blipFill>
        <p:spPr>
          <a:xfrm>
            <a:off x="4048125" y="3051175"/>
            <a:ext cx="7354570" cy="3528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ChatDev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1417320"/>
            <a:ext cx="7268845" cy="4023360"/>
          </a:xfrm>
          <a:prstGeom prst="rect">
            <a:avLst/>
          </a:prstGeom>
        </p:spPr>
      </p:pic>
      <p:pic>
        <p:nvPicPr>
          <p:cNvPr id="5" name="图片 4" descr="compan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10" y="2108200"/>
            <a:ext cx="4967605" cy="44310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XAgent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8813800" cy="2889250"/>
          </a:xfrm>
          <a:prstGeom prst="rect">
            <a:avLst/>
          </a:prstGeom>
        </p:spPr>
      </p:pic>
      <p:pic>
        <p:nvPicPr>
          <p:cNvPr id="4" name="图片 3" descr="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820" y="2960370"/>
            <a:ext cx="5440045" cy="36156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zEwNTM5NzYwMDRjMzkwZTVkZjY2ODkwMGIxNGU0OTU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</Words>
  <Application>WPS 演示</Application>
  <PresentationFormat>宽屏</PresentationFormat>
  <Paragraphs>77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-apple-system</vt:lpstr>
      <vt:lpstr>Segoe Print</vt:lpstr>
      <vt:lpstr>华文隶书</vt:lpstr>
      <vt:lpstr>汉仪太极体简</vt:lpstr>
      <vt:lpstr>华文中宋</vt:lpstr>
      <vt:lpstr>Verdana</vt:lpstr>
      <vt:lpstr>Calibri</vt:lpstr>
      <vt:lpstr>微软雅黑</vt:lpstr>
      <vt:lpstr>Arial Unicode MS</vt:lpstr>
      <vt:lpstr>WPS</vt:lpstr>
      <vt:lpstr>AI Agent</vt:lpstr>
      <vt:lpstr>1.AI Agent（人工智能代理）</vt:lpstr>
      <vt:lpstr>1 什么是AI Agent (LLM Agent)</vt:lpstr>
      <vt:lpstr>AI Agent的意义</vt:lpstr>
      <vt:lpstr>AI Agent与软件开发</vt:lpstr>
      <vt:lpstr>智能体应用概述</vt:lpstr>
      <vt:lpstr>智能体应用概述</vt:lpstr>
      <vt:lpstr>ChatDev</vt:lpstr>
      <vt:lpstr>XAgent</vt:lpstr>
      <vt:lpstr>百度飞浆</vt:lpstr>
      <vt:lpstr>GLM大模型</vt:lpstr>
      <vt:lpstr>智谱 AI 的 GLM-4</vt:lpstr>
      <vt:lpstr>智谱 AI 的 GLM-4</vt:lpstr>
      <vt:lpstr>2.大模型开发</vt:lpstr>
      <vt:lpstr>大模型开发</vt:lpstr>
      <vt:lpstr>大模型开发整理流程</vt:lpstr>
      <vt:lpstr>项目流程简析</vt:lpstr>
      <vt:lpstr>3.1 基于 LangChain 框架进行开发</vt:lpstr>
      <vt:lpstr>3.2 项目逻辑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饶利天</dc:creator>
  <cp:lastModifiedBy>WPS_1687182281</cp:lastModifiedBy>
  <cp:revision>11</cp:revision>
  <dcterms:created xsi:type="dcterms:W3CDTF">2024-10-09T09:22:00Z</dcterms:created>
  <dcterms:modified xsi:type="dcterms:W3CDTF">2024-10-11T15:05:36Z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90DD72DC1EF9456FB9BA1E53210DD7C4_12</vt:lpwstr>
  </property>
  <property fmtid="{D5CDD505-2E9C-101B-9397-08002B2CF9AE}" pid="3" name="KSOProductBuildVer">
    <vt:lpwstr>2052-12.1.0.17827</vt:lpwstr>
  </property>
</Properties>
</file>